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Lexend Exa" charset="1" panose="00000000000000000000"/>
      <p:regular r:id="rId14"/>
    </p:embeddedFont>
    <p:embeddedFont>
      <p:font typeface="Lexend Peta" charset="1" panose="00000000000000000000"/>
      <p:regular r:id="rId15"/>
    </p:embeddedFont>
    <p:embeddedFont>
      <p:font typeface="Lexend Deca" charset="1" panose="00000000000000000000"/>
      <p:regular r:id="rId16"/>
    </p:embeddedFont>
    <p:embeddedFont>
      <p:font typeface="Public Sans" charset="1" panose="00000000000000000000"/>
      <p:regular r:id="rId17"/>
    </p:embeddedFont>
    <p:embeddedFont>
      <p:font typeface="Public Sans Bold" charset="1" panose="00000000000000000000"/>
      <p:regular r:id="rId18"/>
    </p:embeddedFont>
    <p:embeddedFont>
      <p:font typeface="Public Sans Italics" charset="1" panose="00000000000000000000"/>
      <p:regular r:id="rId19"/>
    </p:embeddedFont>
    <p:embeddedFont>
      <p:font typeface="Public Sans Bold Italics" charset="1" panose="00000000000000000000"/>
      <p:regular r:id="rId20"/>
    </p:embeddedFont>
    <p:embeddedFont>
      <p:font typeface="Public Sans Thin" charset="1" panose="00000000000000000000"/>
      <p:regular r:id="rId21"/>
    </p:embeddedFont>
    <p:embeddedFont>
      <p:font typeface="Public Sans Thin Italics" charset="1" panose="00000000000000000000"/>
      <p:regular r:id="rId22"/>
    </p:embeddedFont>
    <p:embeddedFont>
      <p:font typeface="Public Sans Medium" charset="1" panose="00000000000000000000"/>
      <p:regular r:id="rId23"/>
    </p:embeddedFont>
    <p:embeddedFont>
      <p:font typeface="Public Sans Medium Italics" charset="1" panose="00000000000000000000"/>
      <p:regular r:id="rId24"/>
    </p:embeddedFont>
    <p:embeddedFont>
      <p:font typeface="Public Sans Heavy" charset="1" panose="00000000000000000000"/>
      <p:regular r:id="rId25"/>
    </p:embeddedFont>
    <p:embeddedFont>
      <p:font typeface="Public Sans Heavy Italics" charset="1" panose="00000000000000000000"/>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33" Target="../media/image32.png" Type="http://schemas.openxmlformats.org/officeDocument/2006/relationships/image"/><Relationship Id="rId34" Target="../media/image33.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19" Target="../media/image40.png" Type="http://schemas.openxmlformats.org/officeDocument/2006/relationships/image"/><Relationship Id="rId2" Target="../media/image1.png" Type="http://schemas.openxmlformats.org/officeDocument/2006/relationships/image"/><Relationship Id="rId20" Target="../media/image4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4.png" Type="http://schemas.openxmlformats.org/officeDocument/2006/relationships/image"/><Relationship Id="rId15" Target="../media/image15.svg" Type="http://schemas.openxmlformats.org/officeDocument/2006/relationships/image"/><Relationship Id="rId16" Target="../media/image16.png" Type="http://schemas.openxmlformats.org/officeDocument/2006/relationships/image"/><Relationship Id="rId17" Target="../media/image17.svg" Type="http://schemas.openxmlformats.org/officeDocument/2006/relationships/image"/><Relationship Id="rId18" Target="../media/image18.png" Type="http://schemas.openxmlformats.org/officeDocument/2006/relationships/image"/><Relationship Id="rId19" Target="../media/image19.svg" Type="http://schemas.openxmlformats.org/officeDocument/2006/relationships/image"/><Relationship Id="rId2" Target="../media/image1.png" Type="http://schemas.openxmlformats.org/officeDocument/2006/relationships/image"/><Relationship Id="rId20" Target="../media/image20.png" Type="http://schemas.openxmlformats.org/officeDocument/2006/relationships/image"/><Relationship Id="rId21" Target="../media/image21.svg" Type="http://schemas.openxmlformats.org/officeDocument/2006/relationships/image"/><Relationship Id="rId22" Target="../media/image22.png" Type="http://schemas.openxmlformats.org/officeDocument/2006/relationships/image"/><Relationship Id="rId23" Target="../media/image23.svg" Type="http://schemas.openxmlformats.org/officeDocument/2006/relationships/image"/><Relationship Id="rId24" Target="../media/image24.png" Type="http://schemas.openxmlformats.org/officeDocument/2006/relationships/image"/><Relationship Id="rId25" Target="../media/image25.svg" Type="http://schemas.openxmlformats.org/officeDocument/2006/relationships/image"/><Relationship Id="rId26" Target="../media/image26.png" Type="http://schemas.openxmlformats.org/officeDocument/2006/relationships/image"/><Relationship Id="rId27" Target="../media/image27.svg" Type="http://schemas.openxmlformats.org/officeDocument/2006/relationships/image"/><Relationship Id="rId28" Target="../media/image28.png" Type="http://schemas.openxmlformats.org/officeDocument/2006/relationships/image"/><Relationship Id="rId29" Target="../media/image29.svg" Type="http://schemas.openxmlformats.org/officeDocument/2006/relationships/image"/><Relationship Id="rId3" Target="https://github.com/ItsPranavz/pattern-hunters" TargetMode="External" Type="http://schemas.openxmlformats.org/officeDocument/2006/relationships/hyperlink"/><Relationship Id="rId30" Target="../media/image44.png" Type="http://schemas.openxmlformats.org/officeDocument/2006/relationships/image"/><Relationship Id="rId31" Target="../media/image45.svg" Type="http://schemas.openxmlformats.org/officeDocument/2006/relationships/image"/><Relationship Id="rId32" Target="../media/image46.png" Type="http://schemas.openxmlformats.org/officeDocument/2006/relationships/image"/><Relationship Id="rId33" Target="../media/image47.jpeg" Type="http://schemas.openxmlformats.org/officeDocument/2006/relationships/image"/><Relationship Id="rId34" Target="../media/image48.jpeg" Type="http://schemas.openxmlformats.org/officeDocument/2006/relationships/image"/><Relationship Id="rId35" Target="../media/image49.jpeg" Type="http://schemas.openxmlformats.org/officeDocument/2006/relationships/image"/><Relationship Id="rId36" Target="../media/image50.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639445"/>
            <a:ext cx="10910396" cy="2090392"/>
          </a:xfrm>
          <a:prstGeom prst="rect">
            <a:avLst/>
          </a:prstGeom>
        </p:spPr>
        <p:txBody>
          <a:bodyPr anchor="t" rtlCol="false" tIns="0" lIns="0" bIns="0" rIns="0">
            <a:spAutoFit/>
          </a:bodyPr>
          <a:lstStyle/>
          <a:p>
            <a:pPr algn="ctr">
              <a:lnSpc>
                <a:spcPts val="7989"/>
              </a:lnSpc>
            </a:pPr>
            <a:r>
              <a:rPr lang="en-US" sz="8499">
                <a:solidFill>
                  <a:srgbClr val="000000"/>
                </a:solidFill>
                <a:latin typeface="Lexend Exa"/>
              </a:rPr>
              <a:t>Team Pattern hunters </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160683" y="1655207"/>
            <a:ext cx="2271801" cy="2924658"/>
          </a:xfrm>
          <a:custGeom>
            <a:avLst/>
            <a:gdLst/>
            <a:ahLst/>
            <a:cxnLst/>
            <a:rect r="r" b="b" t="t" l="l"/>
            <a:pathLst>
              <a:path h="2924658" w="2271801">
                <a:moveTo>
                  <a:pt x="0" y="0"/>
                </a:moveTo>
                <a:lnTo>
                  <a:pt x="2271800" y="0"/>
                </a:lnTo>
                <a:lnTo>
                  <a:pt x="2271800" y="2924659"/>
                </a:lnTo>
                <a:lnTo>
                  <a:pt x="0" y="2924659"/>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0" id="20"/>
          <p:cNvSpPr/>
          <p:nvPr/>
        </p:nvSpPr>
        <p:spPr>
          <a:xfrm flipH="false" flipV="false" rot="0">
            <a:off x="14599198" y="2700044"/>
            <a:ext cx="1863529" cy="2505585"/>
          </a:xfrm>
          <a:custGeom>
            <a:avLst/>
            <a:gdLst/>
            <a:ahLst/>
            <a:cxnLst/>
            <a:rect r="r" b="b" t="t" l="l"/>
            <a:pathLst>
              <a:path h="2505585" w="1863529">
                <a:moveTo>
                  <a:pt x="0" y="0"/>
                </a:moveTo>
                <a:lnTo>
                  <a:pt x="1863529" y="0"/>
                </a:lnTo>
                <a:lnTo>
                  <a:pt x="1863529" y="2505585"/>
                </a:lnTo>
                <a:lnTo>
                  <a:pt x="0" y="2505585"/>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TextBox 21" id="21"/>
          <p:cNvSpPr txBox="true"/>
          <p:nvPr/>
        </p:nvSpPr>
        <p:spPr>
          <a:xfrm rot="0">
            <a:off x="4599402" y="6643400"/>
            <a:ext cx="8982272" cy="529766"/>
          </a:xfrm>
          <a:prstGeom prst="rect">
            <a:avLst/>
          </a:prstGeom>
        </p:spPr>
        <p:txBody>
          <a:bodyPr anchor="t" rtlCol="false" tIns="0" lIns="0" bIns="0" rIns="0">
            <a:spAutoFit/>
          </a:bodyPr>
          <a:lstStyle/>
          <a:p>
            <a:pPr algn="ctr">
              <a:lnSpc>
                <a:spcPts val="3981"/>
              </a:lnSpc>
            </a:pPr>
            <a:r>
              <a:rPr lang="en-US" sz="3981" spc="-79">
                <a:solidFill>
                  <a:srgbClr val="000000"/>
                </a:solidFill>
                <a:latin typeface="DM Sans Bold"/>
              </a:rPr>
              <a:t>Project made as a part of DPBH-2024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1576289" y="1995962"/>
            <a:ext cx="5683011" cy="5538352"/>
          </a:xfrm>
          <a:custGeom>
            <a:avLst/>
            <a:gdLst/>
            <a:ahLst/>
            <a:cxnLst/>
            <a:rect r="r" b="b" t="t" l="l"/>
            <a:pathLst>
              <a:path h="5538352" w="5683011">
                <a:moveTo>
                  <a:pt x="0" y="0"/>
                </a:moveTo>
                <a:lnTo>
                  <a:pt x="5683011" y="0"/>
                </a:lnTo>
                <a:lnTo>
                  <a:pt x="5683011" y="5538353"/>
                </a:lnTo>
                <a:lnTo>
                  <a:pt x="0" y="5538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5615356" y="1028700"/>
            <a:ext cx="1337147" cy="2061112"/>
          </a:xfrm>
          <a:custGeom>
            <a:avLst/>
            <a:gdLst/>
            <a:ahLst/>
            <a:cxnLst/>
            <a:rect r="r" b="b" t="t" l="l"/>
            <a:pathLst>
              <a:path h="2061112" w="1337147">
                <a:moveTo>
                  <a:pt x="0" y="0"/>
                </a:moveTo>
                <a:lnTo>
                  <a:pt x="1337147" y="0"/>
                </a:lnTo>
                <a:lnTo>
                  <a:pt x="1337147" y="2061112"/>
                </a:lnTo>
                <a:lnTo>
                  <a:pt x="0" y="20611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1871135" y="2129312"/>
            <a:ext cx="9098269" cy="750455"/>
          </a:xfrm>
          <a:prstGeom prst="rect">
            <a:avLst/>
          </a:prstGeom>
        </p:spPr>
        <p:txBody>
          <a:bodyPr anchor="t" rtlCol="false" tIns="0" lIns="0" bIns="0" rIns="0">
            <a:spAutoFit/>
          </a:bodyPr>
          <a:lstStyle/>
          <a:p>
            <a:pPr>
              <a:lnSpc>
                <a:spcPts val="5626"/>
              </a:lnSpc>
            </a:pPr>
            <a:r>
              <a:rPr lang="en-US" sz="5800">
                <a:solidFill>
                  <a:srgbClr val="000000"/>
                </a:solidFill>
                <a:latin typeface="Lexend Deca"/>
              </a:rPr>
              <a:t>What is a dark pattern?</a:t>
            </a:r>
          </a:p>
        </p:txBody>
      </p:sp>
      <p:sp>
        <p:nvSpPr>
          <p:cNvPr name="TextBox 11" id="11"/>
          <p:cNvSpPr txBox="true"/>
          <p:nvPr/>
        </p:nvSpPr>
        <p:spPr>
          <a:xfrm rot="0">
            <a:off x="1028700" y="3221542"/>
            <a:ext cx="10370376" cy="7600950"/>
          </a:xfrm>
          <a:prstGeom prst="rect">
            <a:avLst/>
          </a:prstGeom>
        </p:spPr>
        <p:txBody>
          <a:bodyPr anchor="t" rtlCol="false" tIns="0" lIns="0" bIns="0" rIns="0">
            <a:spAutoFit/>
          </a:bodyPr>
          <a:lstStyle/>
          <a:p>
            <a:pPr algn="ctr">
              <a:lnSpc>
                <a:spcPts val="3640"/>
              </a:lnSpc>
            </a:pPr>
          </a:p>
          <a:p>
            <a:pPr>
              <a:lnSpc>
                <a:spcPts val="3640"/>
              </a:lnSpc>
            </a:pPr>
            <a:r>
              <a:rPr lang="en-US" sz="2600">
                <a:solidFill>
                  <a:srgbClr val="000000"/>
                </a:solidFill>
                <a:latin typeface="Lexend Deca"/>
              </a:rPr>
              <a:t>A dark pattern is a user interface designed and aimed at deceiving users into taking certain actions, such as purchasing excessively priced insurance alongside their buy or subscribing to recurring bills. These patterns are typically used in digital interfaces, such as websites or apps, and are intended to serve the interests of the designer or organization at the expense of the user's understanding or well-being.</a:t>
            </a:r>
          </a:p>
          <a:p>
            <a:pPr>
              <a:lnSpc>
                <a:spcPts val="3640"/>
              </a:lnSpc>
            </a:pPr>
          </a:p>
          <a:p>
            <a:pPr>
              <a:lnSpc>
                <a:spcPts val="3640"/>
              </a:lnSpc>
            </a:pPr>
            <a:r>
              <a:rPr lang="en-US" sz="2600" u="sng">
                <a:solidFill>
                  <a:srgbClr val="000000"/>
                </a:solidFill>
                <a:latin typeface="Lexend Deca"/>
              </a:rPr>
              <a:t>WHY ARE DARK PATTERNS A CAUSE OF CONCERN?</a:t>
            </a:r>
          </a:p>
          <a:p>
            <a:pPr>
              <a:lnSpc>
                <a:spcPts val="3640"/>
              </a:lnSpc>
            </a:pPr>
            <a:r>
              <a:rPr lang="en-US" sz="2600">
                <a:solidFill>
                  <a:srgbClr val="000000"/>
                </a:solidFill>
                <a:latin typeface="Lexend Deca"/>
              </a:rPr>
              <a:t>Dark patterns are generally considered unethical and can lead to a poor user experience. They exploit psychological tendencies and expectations to guide users toward choices that may not be in their best interest.</a:t>
            </a:r>
          </a:p>
          <a:p>
            <a:pPr algn="ctr">
              <a:lnSpc>
                <a:spcPts val="2520"/>
              </a:lnSpc>
            </a:pPr>
          </a:p>
          <a:p>
            <a:pPr algn="ctr">
              <a:lnSpc>
                <a:spcPts val="2520"/>
              </a:lnSpc>
            </a:pPr>
          </a:p>
          <a:p>
            <a:pPr algn="ctr">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grpSp>
        <p:nvGrpSpPr>
          <p:cNvPr name="Group 3" id="3"/>
          <p:cNvGrpSpPr/>
          <p:nvPr/>
        </p:nvGrpSpPr>
        <p:grpSpPr>
          <a:xfrm rot="0">
            <a:off x="9975489" y="1170261"/>
            <a:ext cx="6998061" cy="2561528"/>
            <a:chOff x="0" y="0"/>
            <a:chExt cx="2342659" cy="857492"/>
          </a:xfrm>
        </p:grpSpPr>
        <p:sp>
          <p:nvSpPr>
            <p:cNvPr name="Freeform 4" id="4"/>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5" id="5"/>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9975489" y="4167593"/>
            <a:ext cx="6998061" cy="2561528"/>
            <a:chOff x="0" y="0"/>
            <a:chExt cx="2342659" cy="857492"/>
          </a:xfrm>
        </p:grpSpPr>
        <p:sp>
          <p:nvSpPr>
            <p:cNvPr name="Freeform 7" id="7"/>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8" id="8"/>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9975489" y="7164924"/>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Freeform 12" id="12"/>
          <p:cNvSpPr/>
          <p:nvPr/>
        </p:nvSpPr>
        <p:spPr>
          <a:xfrm flipH="false" flipV="false" rot="0">
            <a:off x="-975111" y="9637853"/>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4" id="14"/>
          <p:cNvSpPr/>
          <p:nvPr/>
        </p:nvSpPr>
        <p:spPr>
          <a:xfrm flipH="false" flipV="false" rot="0">
            <a:off x="4692295" y="8919661"/>
            <a:ext cx="2587020" cy="2386526"/>
          </a:xfrm>
          <a:custGeom>
            <a:avLst/>
            <a:gdLst/>
            <a:ahLst/>
            <a:cxnLst/>
            <a:rect r="r" b="b" t="t" l="l"/>
            <a:pathLst>
              <a:path h="2386526" w="2587020">
                <a:moveTo>
                  <a:pt x="0" y="0"/>
                </a:moveTo>
                <a:lnTo>
                  <a:pt x="2587020" y="0"/>
                </a:lnTo>
                <a:lnTo>
                  <a:pt x="2587020"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5" id="15"/>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6" id="16"/>
          <p:cNvSpPr/>
          <p:nvPr/>
        </p:nvSpPr>
        <p:spPr>
          <a:xfrm flipH="false" flipV="false" rot="0">
            <a:off x="2689693" y="184747"/>
            <a:ext cx="2327800" cy="2363248"/>
          </a:xfrm>
          <a:custGeom>
            <a:avLst/>
            <a:gdLst/>
            <a:ahLst/>
            <a:cxnLst/>
            <a:rect r="r" b="b" t="t" l="l"/>
            <a:pathLst>
              <a:path h="2363248" w="2327800">
                <a:moveTo>
                  <a:pt x="0" y="0"/>
                </a:moveTo>
                <a:lnTo>
                  <a:pt x="2327800" y="0"/>
                </a:lnTo>
                <a:lnTo>
                  <a:pt x="2327800" y="2363248"/>
                </a:lnTo>
                <a:lnTo>
                  <a:pt x="0" y="23632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960362" y="2504041"/>
            <a:ext cx="7025086" cy="1939426"/>
          </a:xfrm>
          <a:prstGeom prst="rect">
            <a:avLst/>
          </a:prstGeom>
        </p:spPr>
        <p:txBody>
          <a:bodyPr anchor="t" rtlCol="false" tIns="0" lIns="0" bIns="0" rIns="0">
            <a:spAutoFit/>
          </a:bodyPr>
          <a:lstStyle/>
          <a:p>
            <a:pPr>
              <a:lnSpc>
                <a:spcPts val="7469"/>
              </a:lnSpc>
            </a:pPr>
            <a:r>
              <a:rPr lang="en-US" sz="7700">
                <a:solidFill>
                  <a:srgbClr val="000000"/>
                </a:solidFill>
                <a:latin typeface="Lexend Deca"/>
              </a:rPr>
              <a:t>Our Proposed Solution</a:t>
            </a:r>
          </a:p>
        </p:txBody>
      </p:sp>
      <p:sp>
        <p:nvSpPr>
          <p:cNvPr name="TextBox 18" id="18"/>
          <p:cNvSpPr txBox="true"/>
          <p:nvPr/>
        </p:nvSpPr>
        <p:spPr>
          <a:xfrm rot="0">
            <a:off x="1028700" y="4351077"/>
            <a:ext cx="7025086" cy="3941445"/>
          </a:xfrm>
          <a:prstGeom prst="rect">
            <a:avLst/>
          </a:prstGeom>
        </p:spPr>
        <p:txBody>
          <a:bodyPr anchor="t" rtlCol="false" tIns="0" lIns="0" bIns="0" rIns="0">
            <a:spAutoFit/>
          </a:bodyPr>
          <a:lstStyle/>
          <a:p>
            <a:pPr marL="0" indent="0" lvl="0">
              <a:lnSpc>
                <a:spcPts val="3509"/>
              </a:lnSpc>
              <a:spcBef>
                <a:spcPct val="0"/>
              </a:spcBef>
            </a:pPr>
            <a:r>
              <a:rPr lang="en-US" sz="2599" spc="155">
                <a:solidFill>
                  <a:srgbClr val="000000"/>
                </a:solidFill>
                <a:latin typeface="Lexend Deca"/>
              </a:rPr>
              <a:t>Developing an NLP browser extension, we leverage labeled datasets to enable users to identify dark patterns while continuously refining its detection accuracy through user feedback. Our goal is to provide an evolving tool that enhances user awareness and combats deceptive online design practices.</a:t>
            </a:r>
          </a:p>
        </p:txBody>
      </p:sp>
      <p:sp>
        <p:nvSpPr>
          <p:cNvPr name="TextBox 19" id="19"/>
          <p:cNvSpPr txBox="true"/>
          <p:nvPr/>
        </p:nvSpPr>
        <p:spPr>
          <a:xfrm rot="0">
            <a:off x="10491672" y="2024301"/>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01.</a:t>
            </a:r>
          </a:p>
        </p:txBody>
      </p:sp>
      <p:sp>
        <p:nvSpPr>
          <p:cNvPr name="TextBox 20" id="20"/>
          <p:cNvSpPr txBox="true"/>
          <p:nvPr/>
        </p:nvSpPr>
        <p:spPr>
          <a:xfrm rot="0">
            <a:off x="10491672" y="5021633"/>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02.</a:t>
            </a:r>
          </a:p>
        </p:txBody>
      </p:sp>
      <p:sp>
        <p:nvSpPr>
          <p:cNvPr name="TextBox 21" id="21"/>
          <p:cNvSpPr txBox="true"/>
          <p:nvPr/>
        </p:nvSpPr>
        <p:spPr>
          <a:xfrm rot="0">
            <a:off x="10491672" y="8018964"/>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03.</a:t>
            </a:r>
          </a:p>
        </p:txBody>
      </p:sp>
      <p:sp>
        <p:nvSpPr>
          <p:cNvPr name="TextBox 22" id="22"/>
          <p:cNvSpPr txBox="true"/>
          <p:nvPr/>
        </p:nvSpPr>
        <p:spPr>
          <a:xfrm rot="0">
            <a:off x="12218908" y="1824276"/>
            <a:ext cx="4396323" cy="1415249"/>
          </a:xfrm>
          <a:prstGeom prst="rect">
            <a:avLst/>
          </a:prstGeom>
        </p:spPr>
        <p:txBody>
          <a:bodyPr anchor="t" rtlCol="false" tIns="0" lIns="0" bIns="0" rIns="0">
            <a:spAutoFit/>
          </a:bodyPr>
          <a:lstStyle/>
          <a:p>
            <a:pPr algn="just" marL="0" indent="0" lvl="0">
              <a:lnSpc>
                <a:spcPts val="2306"/>
              </a:lnSpc>
              <a:spcBef>
                <a:spcPct val="0"/>
              </a:spcBef>
            </a:pPr>
            <a:r>
              <a:rPr lang="en-US" sz="1708">
                <a:solidFill>
                  <a:srgbClr val="000000"/>
                </a:solidFill>
                <a:latin typeface="Lexend Deca"/>
              </a:rPr>
              <a:t>Data collection and preprocessing. Creating word embeddings and removing stop words, applying text augmentation. Filtering of datasets according to requirement.</a:t>
            </a:r>
          </a:p>
        </p:txBody>
      </p:sp>
      <p:sp>
        <p:nvSpPr>
          <p:cNvPr name="TextBox 23" id="23"/>
          <p:cNvSpPr txBox="true"/>
          <p:nvPr/>
        </p:nvSpPr>
        <p:spPr>
          <a:xfrm rot="0">
            <a:off x="12218908" y="4379652"/>
            <a:ext cx="4132127" cy="1986724"/>
          </a:xfrm>
          <a:prstGeom prst="rect">
            <a:avLst/>
          </a:prstGeom>
        </p:spPr>
        <p:txBody>
          <a:bodyPr anchor="t" rtlCol="false" tIns="0" lIns="0" bIns="0" rIns="0">
            <a:spAutoFit/>
          </a:bodyPr>
          <a:lstStyle/>
          <a:p>
            <a:pPr algn="just" marL="0" indent="0" lvl="0">
              <a:lnSpc>
                <a:spcPts val="2308"/>
              </a:lnSpc>
              <a:spcBef>
                <a:spcPct val="0"/>
              </a:spcBef>
            </a:pPr>
            <a:r>
              <a:rPr lang="en-US" sz="1710" spc="27">
                <a:solidFill>
                  <a:srgbClr val="000000"/>
                </a:solidFill>
                <a:latin typeface="Lexend Deca"/>
              </a:rPr>
              <a:t>Training the NLP models using BERT and codeBERT models. Using them we can cover a significant portion of dark patterns detected from text and page designs. Deploying the model in the form of a browser extension along with additional features.</a:t>
            </a:r>
          </a:p>
        </p:txBody>
      </p:sp>
      <p:sp>
        <p:nvSpPr>
          <p:cNvPr name="TextBox 24" id="24"/>
          <p:cNvSpPr txBox="true"/>
          <p:nvPr/>
        </p:nvSpPr>
        <p:spPr>
          <a:xfrm rot="0">
            <a:off x="12218908" y="7376820"/>
            <a:ext cx="4132127" cy="1986724"/>
          </a:xfrm>
          <a:prstGeom prst="rect">
            <a:avLst/>
          </a:prstGeom>
        </p:spPr>
        <p:txBody>
          <a:bodyPr anchor="t" rtlCol="false" tIns="0" lIns="0" bIns="0" rIns="0">
            <a:spAutoFit/>
          </a:bodyPr>
          <a:lstStyle/>
          <a:p>
            <a:pPr algn="just" marL="0" indent="0" lvl="0">
              <a:lnSpc>
                <a:spcPts val="2308"/>
              </a:lnSpc>
              <a:spcBef>
                <a:spcPct val="0"/>
              </a:spcBef>
            </a:pPr>
            <a:r>
              <a:rPr lang="en-US" sz="1710" spc="27">
                <a:solidFill>
                  <a:srgbClr val="000000"/>
                </a:solidFill>
                <a:latin typeface="Lexend Deca"/>
              </a:rPr>
              <a:t>Using web scrapping, collecting the web page script from the user side and then testing it through the ML model. Alerting user about the presence about dark patterns and also improving accuracy using continuous feedback.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13414442" y="6419316"/>
            <a:ext cx="2646492" cy="2556892"/>
          </a:xfrm>
          <a:prstGeom prst="rect">
            <a:avLst/>
          </a:prstGeom>
        </p:spPr>
        <p:txBody>
          <a:bodyPr anchor="t" rtlCol="false" tIns="0" lIns="0" bIns="0" rIns="0">
            <a:spAutoFit/>
          </a:bodyPr>
          <a:lstStyle/>
          <a:p>
            <a:pPr>
              <a:lnSpc>
                <a:spcPts val="3431"/>
              </a:lnSpc>
            </a:pPr>
            <a:r>
              <a:rPr lang="en-US" sz="2199">
                <a:solidFill>
                  <a:srgbClr val="000000"/>
                </a:solidFill>
                <a:latin typeface="DM Sans"/>
              </a:rPr>
              <a:t>Feedback for ML Model collected and used to fine tune the model.</a:t>
            </a:r>
          </a:p>
          <a:p>
            <a:pPr>
              <a:lnSpc>
                <a:spcPts val="3431"/>
              </a:lnSpc>
            </a:pPr>
          </a:p>
          <a:p>
            <a:pPr>
              <a:lnSpc>
                <a:spcPts val="3431"/>
              </a:lnSpc>
            </a:pPr>
          </a:p>
        </p:txBody>
      </p:sp>
      <p:sp>
        <p:nvSpPr>
          <p:cNvPr name="Freeform 17" id="17"/>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9" id="19"/>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2" id="22"/>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3" id="23"/>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4" id="24"/>
          <p:cNvSpPr/>
          <p:nvPr/>
        </p:nvSpPr>
        <p:spPr>
          <a:xfrm flipH="false" flipV="false" rot="0">
            <a:off x="15567767" y="803787"/>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25" id="25"/>
          <p:cNvSpPr/>
          <p:nvPr/>
        </p:nvSpPr>
        <p:spPr>
          <a:xfrm flipH="false" flipV="false" rot="0">
            <a:off x="224283" y="1621705"/>
            <a:ext cx="2427590" cy="1782984"/>
          </a:xfrm>
          <a:custGeom>
            <a:avLst/>
            <a:gdLst/>
            <a:ahLst/>
            <a:cxnLst/>
            <a:rect r="r" b="b" t="t" l="l"/>
            <a:pathLst>
              <a:path h="1782984" w="2427590">
                <a:moveTo>
                  <a:pt x="0" y="0"/>
                </a:moveTo>
                <a:lnTo>
                  <a:pt x="2427590" y="0"/>
                </a:lnTo>
                <a:lnTo>
                  <a:pt x="2427590" y="1782984"/>
                </a:lnTo>
                <a:lnTo>
                  <a:pt x="0" y="178298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6" id="26"/>
          <p:cNvSpPr txBox="true"/>
          <p:nvPr/>
        </p:nvSpPr>
        <p:spPr>
          <a:xfrm rot="0">
            <a:off x="4225792" y="1406994"/>
            <a:ext cx="10045062" cy="3273554"/>
          </a:xfrm>
          <a:prstGeom prst="rect">
            <a:avLst/>
          </a:prstGeom>
        </p:spPr>
        <p:txBody>
          <a:bodyPr anchor="t" rtlCol="false" tIns="0" lIns="0" bIns="0" rIns="0">
            <a:spAutoFit/>
          </a:bodyPr>
          <a:lstStyle/>
          <a:p>
            <a:pPr algn="ctr">
              <a:lnSpc>
                <a:spcPts val="8439"/>
              </a:lnSpc>
            </a:pPr>
            <a:r>
              <a:rPr lang="en-US" sz="8700">
                <a:solidFill>
                  <a:srgbClr val="000000"/>
                </a:solidFill>
                <a:latin typeface="Lexend Peta"/>
              </a:rPr>
              <a:t>Solution Workflow</a:t>
            </a:r>
          </a:p>
          <a:p>
            <a:pPr algn="ctr" marL="0" indent="0" lvl="1">
              <a:lnSpc>
                <a:spcPts val="8439"/>
              </a:lnSpc>
              <a:spcBef>
                <a:spcPct val="0"/>
              </a:spcBef>
            </a:pPr>
          </a:p>
        </p:txBody>
      </p:sp>
      <p:sp>
        <p:nvSpPr>
          <p:cNvPr name="TextBox 27" id="27"/>
          <p:cNvSpPr txBox="true"/>
          <p:nvPr/>
        </p:nvSpPr>
        <p:spPr>
          <a:xfrm rot="0">
            <a:off x="2227066"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01</a:t>
            </a:r>
          </a:p>
        </p:txBody>
      </p:sp>
      <p:sp>
        <p:nvSpPr>
          <p:cNvPr name="TextBox 28" id="28"/>
          <p:cNvSpPr txBox="true"/>
          <p:nvPr/>
        </p:nvSpPr>
        <p:spPr>
          <a:xfrm rot="0">
            <a:off x="5948468"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02</a:t>
            </a:r>
          </a:p>
        </p:txBody>
      </p:sp>
      <p:sp>
        <p:nvSpPr>
          <p:cNvPr name="TextBox 29" id="29"/>
          <p:cNvSpPr txBox="true"/>
          <p:nvPr/>
        </p:nvSpPr>
        <p:spPr>
          <a:xfrm rot="0">
            <a:off x="2227066" y="6419316"/>
            <a:ext cx="2646492" cy="2556892"/>
          </a:xfrm>
          <a:prstGeom prst="rect">
            <a:avLst/>
          </a:prstGeom>
        </p:spPr>
        <p:txBody>
          <a:bodyPr anchor="t" rtlCol="false" tIns="0" lIns="0" bIns="0" rIns="0">
            <a:spAutoFit/>
          </a:bodyPr>
          <a:lstStyle/>
          <a:p>
            <a:pPr>
              <a:lnSpc>
                <a:spcPts val="3431"/>
              </a:lnSpc>
            </a:pPr>
            <a:r>
              <a:rPr lang="en-US" sz="2199">
                <a:solidFill>
                  <a:srgbClr val="000000"/>
                </a:solidFill>
                <a:latin typeface="DM Sans"/>
              </a:rPr>
              <a:t>Web Scrapping and data storage.</a:t>
            </a:r>
          </a:p>
          <a:p>
            <a:pPr>
              <a:lnSpc>
                <a:spcPts val="3431"/>
              </a:lnSpc>
            </a:pPr>
            <a:r>
              <a:rPr lang="en-US" sz="2199">
                <a:solidFill>
                  <a:srgbClr val="000000"/>
                </a:solidFill>
                <a:latin typeface="DM Sans"/>
              </a:rPr>
              <a:t>Preprocessing on data done for removing reduncancies.</a:t>
            </a:r>
          </a:p>
        </p:txBody>
      </p:sp>
      <p:sp>
        <p:nvSpPr>
          <p:cNvPr name="TextBox 30" id="30"/>
          <p:cNvSpPr txBox="true"/>
          <p:nvPr/>
        </p:nvSpPr>
        <p:spPr>
          <a:xfrm rot="0">
            <a:off x="5948468" y="6419316"/>
            <a:ext cx="2732862" cy="2128267"/>
          </a:xfrm>
          <a:prstGeom prst="rect">
            <a:avLst/>
          </a:prstGeom>
        </p:spPr>
        <p:txBody>
          <a:bodyPr anchor="t" rtlCol="false" tIns="0" lIns="0" bIns="0" rIns="0">
            <a:spAutoFit/>
          </a:bodyPr>
          <a:lstStyle/>
          <a:p>
            <a:pPr>
              <a:lnSpc>
                <a:spcPts val="3431"/>
              </a:lnSpc>
            </a:pPr>
            <a:r>
              <a:rPr lang="en-US" sz="2199">
                <a:solidFill>
                  <a:srgbClr val="000000"/>
                </a:solidFill>
                <a:latin typeface="DM Sans"/>
              </a:rPr>
              <a:t>Data sent to the ML Model using the flask server.</a:t>
            </a:r>
          </a:p>
          <a:p>
            <a:pPr>
              <a:lnSpc>
                <a:spcPts val="3431"/>
              </a:lnSpc>
            </a:pPr>
            <a:r>
              <a:rPr lang="en-US" sz="2199">
                <a:solidFill>
                  <a:srgbClr val="000000"/>
                </a:solidFill>
                <a:latin typeface="DM Sans"/>
              </a:rPr>
              <a:t>Labelling assigned to dark patterns.</a:t>
            </a:r>
          </a:p>
        </p:txBody>
      </p:sp>
      <p:sp>
        <p:nvSpPr>
          <p:cNvPr name="TextBox 31" id="31"/>
          <p:cNvSpPr txBox="true"/>
          <p:nvPr/>
        </p:nvSpPr>
        <p:spPr>
          <a:xfrm rot="0">
            <a:off x="9671930"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03</a:t>
            </a:r>
          </a:p>
        </p:txBody>
      </p:sp>
      <p:sp>
        <p:nvSpPr>
          <p:cNvPr name="TextBox 32" id="32"/>
          <p:cNvSpPr txBox="true"/>
          <p:nvPr/>
        </p:nvSpPr>
        <p:spPr>
          <a:xfrm rot="0">
            <a:off x="9671930" y="6419316"/>
            <a:ext cx="2747991" cy="3842767"/>
          </a:xfrm>
          <a:prstGeom prst="rect">
            <a:avLst/>
          </a:prstGeom>
        </p:spPr>
        <p:txBody>
          <a:bodyPr anchor="t" rtlCol="false" tIns="0" lIns="0" bIns="0" rIns="0">
            <a:spAutoFit/>
          </a:bodyPr>
          <a:lstStyle/>
          <a:p>
            <a:pPr>
              <a:lnSpc>
                <a:spcPts val="3431"/>
              </a:lnSpc>
            </a:pPr>
            <a:r>
              <a:rPr lang="en-US" sz="2199">
                <a:solidFill>
                  <a:srgbClr val="000000"/>
                </a:solidFill>
                <a:latin typeface="DM Sans"/>
              </a:rPr>
              <a:t>The output data from the ML Model sent to the extension using flask server and the prompt displayed to the user.</a:t>
            </a:r>
          </a:p>
          <a:p>
            <a:pPr>
              <a:lnSpc>
                <a:spcPts val="3431"/>
              </a:lnSpc>
            </a:pPr>
          </a:p>
          <a:p>
            <a:pPr>
              <a:lnSpc>
                <a:spcPts val="3431"/>
              </a:lnSpc>
            </a:pPr>
          </a:p>
        </p:txBody>
      </p:sp>
      <p:sp>
        <p:nvSpPr>
          <p:cNvPr name="TextBox 33" id="33"/>
          <p:cNvSpPr txBox="true"/>
          <p:nvPr/>
        </p:nvSpPr>
        <p:spPr>
          <a:xfrm rot="0">
            <a:off x="13414442"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733899" y="1929811"/>
            <a:ext cx="3552750" cy="3585344"/>
          </a:xfrm>
          <a:custGeom>
            <a:avLst/>
            <a:gdLst/>
            <a:ahLst/>
            <a:cxnLst/>
            <a:rect r="r" b="b" t="t" l="l"/>
            <a:pathLst>
              <a:path h="3585344" w="3552750">
                <a:moveTo>
                  <a:pt x="0" y="0"/>
                </a:moveTo>
                <a:lnTo>
                  <a:pt x="3552750" y="0"/>
                </a:lnTo>
                <a:lnTo>
                  <a:pt x="3552750" y="3585344"/>
                </a:lnTo>
                <a:lnTo>
                  <a:pt x="0" y="35853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045178" y="3217079"/>
            <a:ext cx="4711797" cy="5163613"/>
          </a:xfrm>
          <a:custGeom>
            <a:avLst/>
            <a:gdLst/>
            <a:ahLst/>
            <a:cxnLst/>
            <a:rect r="r" b="b" t="t" l="l"/>
            <a:pathLst>
              <a:path h="5163613" w="4711797">
                <a:moveTo>
                  <a:pt x="0" y="0"/>
                </a:moveTo>
                <a:lnTo>
                  <a:pt x="4711797" y="0"/>
                </a:lnTo>
                <a:lnTo>
                  <a:pt x="4711797" y="5163612"/>
                </a:lnTo>
                <a:lnTo>
                  <a:pt x="0" y="5163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04950" y="2529545"/>
            <a:ext cx="8092094" cy="1895486"/>
          </a:xfrm>
          <a:prstGeom prst="rect">
            <a:avLst/>
          </a:prstGeom>
        </p:spPr>
        <p:txBody>
          <a:bodyPr anchor="t" rtlCol="false" tIns="0" lIns="0" bIns="0" rIns="0">
            <a:spAutoFit/>
          </a:bodyPr>
          <a:lstStyle/>
          <a:p>
            <a:pPr>
              <a:lnSpc>
                <a:spcPts val="7275"/>
              </a:lnSpc>
            </a:pPr>
            <a:r>
              <a:rPr lang="en-US" sz="7500">
                <a:solidFill>
                  <a:srgbClr val="000000"/>
                </a:solidFill>
                <a:latin typeface="Lexend Deca"/>
              </a:rPr>
              <a:t>What is different in this?</a:t>
            </a:r>
          </a:p>
        </p:txBody>
      </p:sp>
      <p:sp>
        <p:nvSpPr>
          <p:cNvPr name="TextBox 6" id="6"/>
          <p:cNvSpPr txBox="true"/>
          <p:nvPr/>
        </p:nvSpPr>
        <p:spPr>
          <a:xfrm rot="0">
            <a:off x="1028700" y="4444081"/>
            <a:ext cx="7490929" cy="6002319"/>
          </a:xfrm>
          <a:prstGeom prst="rect">
            <a:avLst/>
          </a:prstGeom>
        </p:spPr>
        <p:txBody>
          <a:bodyPr anchor="t" rtlCol="false" tIns="0" lIns="0" bIns="0" rIns="0">
            <a:spAutoFit/>
          </a:bodyPr>
          <a:lstStyle/>
          <a:p>
            <a:pPr marL="384301" indent="-192151" lvl="1">
              <a:lnSpc>
                <a:spcPts val="2402"/>
              </a:lnSpc>
              <a:spcBef>
                <a:spcPct val="0"/>
              </a:spcBef>
              <a:buFont typeface="Arial"/>
              <a:buChar char="•"/>
            </a:pPr>
            <a:r>
              <a:rPr lang="en-US" sz="1779" spc="106">
                <a:solidFill>
                  <a:srgbClr val="000000"/>
                </a:solidFill>
                <a:latin typeface="DM Sans"/>
              </a:rPr>
              <a:t>Dynamic Iterative </a:t>
            </a:r>
            <a:r>
              <a:rPr lang="en-US" sz="1779" spc="106" u="none">
                <a:solidFill>
                  <a:srgbClr val="000000"/>
                </a:solidFill>
                <a:latin typeface="DM Sans"/>
              </a:rPr>
              <a:t>Learning:</a:t>
            </a:r>
          </a:p>
          <a:p>
            <a:pPr marL="768603" indent="-256201" lvl="2">
              <a:lnSpc>
                <a:spcPts val="2402"/>
              </a:lnSpc>
              <a:spcBef>
                <a:spcPct val="0"/>
              </a:spcBef>
              <a:buFont typeface="Arial"/>
              <a:buChar char="⚬"/>
            </a:pPr>
            <a:r>
              <a:rPr lang="en-US" sz="1779" spc="106" u="none">
                <a:solidFill>
                  <a:srgbClr val="000000"/>
                </a:solidFill>
                <a:latin typeface="DM Sans"/>
              </a:rPr>
              <a:t>Unlike static models, our extension evolves continuously through user feedback. By integrating a feedback mechanism, the extension learns from its mistakes, adapting to emerging deceptive tactics in real-time. </a:t>
            </a:r>
          </a:p>
          <a:p>
            <a:pPr marL="384301" indent="-192151" lvl="1">
              <a:lnSpc>
                <a:spcPts val="2402"/>
              </a:lnSpc>
              <a:spcBef>
                <a:spcPct val="0"/>
              </a:spcBef>
              <a:buFont typeface="Arial"/>
              <a:buChar char="•"/>
            </a:pPr>
            <a:r>
              <a:rPr lang="en-US" sz="1779" spc="106" u="none">
                <a:solidFill>
                  <a:srgbClr val="000000"/>
                </a:solidFill>
                <a:latin typeface="DM Sans"/>
              </a:rPr>
              <a:t>Holistic User Empowerment:</a:t>
            </a:r>
          </a:p>
          <a:p>
            <a:pPr marL="768603" indent="-256201" lvl="2">
              <a:lnSpc>
                <a:spcPts val="2402"/>
              </a:lnSpc>
              <a:spcBef>
                <a:spcPct val="0"/>
              </a:spcBef>
              <a:buFont typeface="Arial"/>
              <a:buChar char="⚬"/>
            </a:pPr>
            <a:r>
              <a:rPr lang="en-US" sz="1779" spc="106" u="none">
                <a:solidFill>
                  <a:srgbClr val="000000"/>
                </a:solidFill>
                <a:latin typeface="DM Sans"/>
              </a:rPr>
              <a:t>Beyond mere identification, our tool goes the extra mile to empower users. It doesn't just alert them to potential dark patterns; it provides actionable insights and user-friendly solutions. This includes not only highlighting active subscriptions but also simplifying cancellation processes with tailored suggestions.</a:t>
            </a:r>
          </a:p>
          <a:p>
            <a:pPr marL="384301" indent="-192151" lvl="1">
              <a:lnSpc>
                <a:spcPts val="2402"/>
              </a:lnSpc>
              <a:spcBef>
                <a:spcPct val="0"/>
              </a:spcBef>
              <a:buFont typeface="Arial"/>
              <a:buChar char="•"/>
            </a:pPr>
            <a:r>
              <a:rPr lang="en-US" sz="1779" spc="106" u="none">
                <a:solidFill>
                  <a:srgbClr val="000000"/>
                </a:solidFill>
                <a:latin typeface="DM Sans"/>
              </a:rPr>
              <a:t>Privacy-Centric Design:</a:t>
            </a:r>
          </a:p>
          <a:p>
            <a:pPr marL="768603" indent="-256201" lvl="2">
              <a:lnSpc>
                <a:spcPts val="2402"/>
              </a:lnSpc>
              <a:spcBef>
                <a:spcPct val="0"/>
              </a:spcBef>
              <a:buFont typeface="Arial"/>
              <a:buChar char="⚬"/>
            </a:pPr>
            <a:r>
              <a:rPr lang="en-US" sz="1779" spc="106" u="none">
                <a:solidFill>
                  <a:srgbClr val="000000"/>
                </a:solidFill>
                <a:latin typeface="DM Sans"/>
              </a:rPr>
              <a:t>Respecting user privacy is at the core of our design. Our extension analyzes patterns locally on the user's device, minimizing the need to transmit sensitive data to external servers. This approach not only enhances user trust but also ensures a secure browsing experience.</a:t>
            </a:r>
          </a:p>
          <a:p>
            <a:pPr>
              <a:lnSpc>
                <a:spcPts val="1424"/>
              </a:lnSpc>
              <a:spcBef>
                <a:spcPct val="0"/>
              </a:spcBef>
            </a:pPr>
          </a:p>
          <a:p>
            <a:pPr>
              <a:lnSpc>
                <a:spcPts val="1424"/>
              </a:lnSpc>
              <a:spcBef>
                <a:spcPct val="0"/>
              </a:spcBef>
            </a:pPr>
          </a:p>
          <a:p>
            <a:pPr marL="0" indent="0" lvl="0">
              <a:lnSpc>
                <a:spcPts val="142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TextBox 3" id="3"/>
          <p:cNvSpPr txBox="true"/>
          <p:nvPr/>
        </p:nvSpPr>
        <p:spPr>
          <a:xfrm rot="0">
            <a:off x="4539704" y="8900273"/>
            <a:ext cx="16897753" cy="358027"/>
          </a:xfrm>
          <a:prstGeom prst="rect">
            <a:avLst/>
          </a:prstGeom>
        </p:spPr>
        <p:txBody>
          <a:bodyPr anchor="t" rtlCol="false" tIns="0" lIns="0" bIns="0" rIns="0">
            <a:spAutoFit/>
          </a:bodyPr>
          <a:lstStyle/>
          <a:p>
            <a:pPr algn="ctr">
              <a:lnSpc>
                <a:spcPts val="2716"/>
              </a:lnSpc>
            </a:pPr>
            <a:r>
              <a:rPr lang="en-US" sz="2800">
                <a:solidFill>
                  <a:srgbClr val="000000"/>
                </a:solidFill>
                <a:latin typeface="Lexend Deca"/>
              </a:rPr>
              <a:t>Link to the </a:t>
            </a:r>
            <a:r>
              <a:rPr lang="en-US" sz="2800" u="sng">
                <a:solidFill>
                  <a:srgbClr val="000000"/>
                </a:solidFill>
                <a:latin typeface="Lexend Deca"/>
                <a:hlinkClick r:id="rId3" tooltip="https://github.com/ItsPranavz/pattern-hunters"/>
              </a:rPr>
              <a:t>GitHub</a:t>
            </a:r>
            <a:r>
              <a:rPr lang="en-US" sz="2800">
                <a:solidFill>
                  <a:srgbClr val="000000"/>
                </a:solidFill>
                <a:latin typeface="Lexend Deca"/>
              </a:rPr>
              <a:t> repository</a:t>
            </a: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2" id="12"/>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Freeform 17" id="17"/>
          <p:cNvSpPr/>
          <p:nvPr/>
        </p:nvSpPr>
        <p:spPr>
          <a:xfrm flipH="false" flipV="false" rot="0">
            <a:off x="15333009" y="7955997"/>
            <a:ext cx="1760948" cy="1540830"/>
          </a:xfrm>
          <a:custGeom>
            <a:avLst/>
            <a:gdLst/>
            <a:ahLst/>
            <a:cxnLst/>
            <a:rect r="r" b="b" t="t" l="l"/>
            <a:pathLst>
              <a:path h="1540830" w="1760948">
                <a:moveTo>
                  <a:pt x="0" y="0"/>
                </a:moveTo>
                <a:lnTo>
                  <a:pt x="1760948" y="0"/>
                </a:lnTo>
                <a:lnTo>
                  <a:pt x="1760948" y="1540830"/>
                </a:lnTo>
                <a:lnTo>
                  <a:pt x="0" y="154083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grpSp>
        <p:nvGrpSpPr>
          <p:cNvPr name="Group 18" id="18"/>
          <p:cNvGrpSpPr/>
          <p:nvPr/>
        </p:nvGrpSpPr>
        <p:grpSpPr>
          <a:xfrm rot="0">
            <a:off x="826312" y="2412766"/>
            <a:ext cx="2772470" cy="2772470"/>
            <a:chOff x="0" y="0"/>
            <a:chExt cx="13716000" cy="13716000"/>
          </a:xfrm>
        </p:grpSpPr>
        <p:sp>
          <p:nvSpPr>
            <p:cNvPr name="Freeform 19" id="19"/>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2"/>
              <a:stretch>
                <a:fillRect l="-15416" t="0" r="-15416" b="0"/>
              </a:stretch>
            </a:blipFill>
          </p:spPr>
        </p:sp>
      </p:grpSp>
      <p:grpSp>
        <p:nvGrpSpPr>
          <p:cNvPr name="Group 20" id="20"/>
          <p:cNvGrpSpPr/>
          <p:nvPr/>
        </p:nvGrpSpPr>
        <p:grpSpPr>
          <a:xfrm rot="0">
            <a:off x="4298000" y="2299970"/>
            <a:ext cx="2702222" cy="2702222"/>
            <a:chOff x="0" y="0"/>
            <a:chExt cx="13716000" cy="13716000"/>
          </a:xfrm>
        </p:grpSpPr>
        <p:sp>
          <p:nvSpPr>
            <p:cNvPr name="Freeform 21" id="21"/>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3"/>
              <a:stretch>
                <a:fillRect l="-9844" t="0" r="-9844" b="0"/>
              </a:stretch>
            </a:blipFill>
          </p:spPr>
        </p:sp>
      </p:grpSp>
      <p:grpSp>
        <p:nvGrpSpPr>
          <p:cNvPr name="Group 22" id="22"/>
          <p:cNvGrpSpPr/>
          <p:nvPr/>
        </p:nvGrpSpPr>
        <p:grpSpPr>
          <a:xfrm rot="0">
            <a:off x="7495522" y="2251593"/>
            <a:ext cx="2846641" cy="2846641"/>
            <a:chOff x="0" y="0"/>
            <a:chExt cx="13716000" cy="13716000"/>
          </a:xfrm>
        </p:grpSpPr>
        <p:sp>
          <p:nvSpPr>
            <p:cNvPr name="Freeform 23" id="23"/>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4"/>
              <a:stretch>
                <a:fillRect l="-4756" t="0" r="-4756" b="0"/>
              </a:stretch>
            </a:blipFill>
          </p:spPr>
        </p:sp>
      </p:grpSp>
      <p:grpSp>
        <p:nvGrpSpPr>
          <p:cNvPr name="Group 24" id="24"/>
          <p:cNvGrpSpPr/>
          <p:nvPr/>
        </p:nvGrpSpPr>
        <p:grpSpPr>
          <a:xfrm rot="0">
            <a:off x="10834336" y="2299970"/>
            <a:ext cx="2685468" cy="2685468"/>
            <a:chOff x="0" y="0"/>
            <a:chExt cx="13716000" cy="13716000"/>
          </a:xfrm>
        </p:grpSpPr>
        <p:sp>
          <p:nvSpPr>
            <p:cNvPr name="Freeform 25" id="25"/>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5"/>
              <a:stretch>
                <a:fillRect l="-16693" t="0" r="-16693" b="0"/>
              </a:stretch>
            </a:blipFill>
          </p:spPr>
        </p:sp>
      </p:grpSp>
      <p:grpSp>
        <p:nvGrpSpPr>
          <p:cNvPr name="Group 26" id="26"/>
          <p:cNvGrpSpPr/>
          <p:nvPr/>
        </p:nvGrpSpPr>
        <p:grpSpPr>
          <a:xfrm rot="0">
            <a:off x="14215205" y="2371030"/>
            <a:ext cx="2853345" cy="2662134"/>
            <a:chOff x="0" y="0"/>
            <a:chExt cx="13716000" cy="12796852"/>
          </a:xfrm>
        </p:grpSpPr>
        <p:sp>
          <p:nvSpPr>
            <p:cNvPr name="Freeform 27" id="27"/>
            <p:cNvSpPr/>
            <p:nvPr/>
          </p:nvSpPr>
          <p:spPr>
            <a:xfrm flipH="false" flipV="false" rot="0">
              <a:off x="0" y="0"/>
              <a:ext cx="13716000" cy="12796851"/>
            </a:xfrm>
            <a:custGeom>
              <a:avLst/>
              <a:gdLst/>
              <a:ahLst/>
              <a:cxnLst/>
              <a:rect r="r" b="b" t="t" l="l"/>
              <a:pathLst>
                <a:path h="12796851" w="13716000">
                  <a:moveTo>
                    <a:pt x="6858000" y="0"/>
                  </a:moveTo>
                  <a:cubicBezTo>
                    <a:pt x="3070431" y="0"/>
                    <a:pt x="0" y="2864673"/>
                    <a:pt x="0" y="6398426"/>
                  </a:cubicBezTo>
                  <a:cubicBezTo>
                    <a:pt x="0" y="9932179"/>
                    <a:pt x="3070431" y="12796851"/>
                    <a:pt x="6858000" y="12796851"/>
                  </a:cubicBezTo>
                  <a:cubicBezTo>
                    <a:pt x="10645569" y="12796851"/>
                    <a:pt x="13716000" y="9932179"/>
                    <a:pt x="13716000" y="6398426"/>
                  </a:cubicBezTo>
                  <a:cubicBezTo>
                    <a:pt x="13716000" y="2864673"/>
                    <a:pt x="10645569" y="0"/>
                    <a:pt x="6858000" y="0"/>
                  </a:cubicBezTo>
                  <a:close/>
                </a:path>
              </a:pathLst>
            </a:custGeom>
            <a:blipFill>
              <a:blip r:embed="rId36"/>
              <a:stretch>
                <a:fillRect l="-25850" t="-7447" r="0" b="-72406"/>
              </a:stretch>
            </a:blipFill>
          </p:spPr>
        </p:sp>
      </p:grpSp>
      <p:sp>
        <p:nvSpPr>
          <p:cNvPr name="TextBox 28" id="28"/>
          <p:cNvSpPr txBox="true"/>
          <p:nvPr/>
        </p:nvSpPr>
        <p:spPr>
          <a:xfrm rot="0">
            <a:off x="3864059" y="1181100"/>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The Team </a:t>
            </a:r>
          </a:p>
        </p:txBody>
      </p:sp>
      <p:sp>
        <p:nvSpPr>
          <p:cNvPr name="TextBox 29" id="29"/>
          <p:cNvSpPr txBox="true"/>
          <p:nvPr/>
        </p:nvSpPr>
        <p:spPr>
          <a:xfrm rot="0">
            <a:off x="826312" y="5232862"/>
            <a:ext cx="2772470" cy="799547"/>
          </a:xfrm>
          <a:prstGeom prst="rect">
            <a:avLst/>
          </a:prstGeom>
        </p:spPr>
        <p:txBody>
          <a:bodyPr anchor="t" rtlCol="false" tIns="0" lIns="0" bIns="0" rIns="0">
            <a:spAutoFit/>
          </a:bodyPr>
          <a:lstStyle/>
          <a:p>
            <a:pPr algn="ctr">
              <a:lnSpc>
                <a:spcPts val="3240"/>
              </a:lnSpc>
            </a:pPr>
            <a:r>
              <a:rPr lang="en-US" sz="2314">
                <a:solidFill>
                  <a:srgbClr val="000000"/>
                </a:solidFill>
                <a:latin typeface="Lexend Deca"/>
              </a:rPr>
              <a:t>Pranav Sharma</a:t>
            </a:r>
          </a:p>
          <a:p>
            <a:pPr algn="ctr">
              <a:lnSpc>
                <a:spcPts val="3240"/>
              </a:lnSpc>
            </a:pPr>
          </a:p>
        </p:txBody>
      </p:sp>
      <p:sp>
        <p:nvSpPr>
          <p:cNvPr name="TextBox 30" id="30"/>
          <p:cNvSpPr txBox="true"/>
          <p:nvPr/>
        </p:nvSpPr>
        <p:spPr>
          <a:xfrm rot="0">
            <a:off x="3784704" y="5232862"/>
            <a:ext cx="3728813" cy="389254"/>
          </a:xfrm>
          <a:prstGeom prst="rect">
            <a:avLst/>
          </a:prstGeom>
        </p:spPr>
        <p:txBody>
          <a:bodyPr anchor="t" rtlCol="false" tIns="0" lIns="0" bIns="0" rIns="0">
            <a:spAutoFit/>
          </a:bodyPr>
          <a:lstStyle/>
          <a:p>
            <a:pPr algn="ctr">
              <a:lnSpc>
                <a:spcPts val="3220"/>
              </a:lnSpc>
            </a:pPr>
            <a:r>
              <a:rPr lang="en-US" sz="2300">
                <a:solidFill>
                  <a:srgbClr val="000000"/>
                </a:solidFill>
                <a:latin typeface="Lexend Deca"/>
              </a:rPr>
              <a:t>Akanksha Narula</a:t>
            </a:r>
          </a:p>
        </p:txBody>
      </p:sp>
      <p:sp>
        <p:nvSpPr>
          <p:cNvPr name="TextBox 31" id="31"/>
          <p:cNvSpPr txBox="true"/>
          <p:nvPr/>
        </p:nvSpPr>
        <p:spPr>
          <a:xfrm rot="0">
            <a:off x="522305" y="1734223"/>
            <a:ext cx="3380486" cy="389254"/>
          </a:xfrm>
          <a:prstGeom prst="rect">
            <a:avLst/>
          </a:prstGeom>
        </p:spPr>
        <p:txBody>
          <a:bodyPr anchor="t" rtlCol="false" tIns="0" lIns="0" bIns="0" rIns="0">
            <a:spAutoFit/>
          </a:bodyPr>
          <a:lstStyle/>
          <a:p>
            <a:pPr algn="ctr">
              <a:lnSpc>
                <a:spcPts val="3220"/>
              </a:lnSpc>
            </a:pPr>
            <a:r>
              <a:rPr lang="en-US" sz="2300" spc="209">
                <a:solidFill>
                  <a:srgbClr val="000000"/>
                </a:solidFill>
                <a:latin typeface="Lexend Deca"/>
              </a:rPr>
              <a:t>TEAM LEADER</a:t>
            </a:r>
          </a:p>
        </p:txBody>
      </p:sp>
      <p:sp>
        <p:nvSpPr>
          <p:cNvPr name="TextBox 32" id="32"/>
          <p:cNvSpPr txBox="true"/>
          <p:nvPr/>
        </p:nvSpPr>
        <p:spPr>
          <a:xfrm rot="0">
            <a:off x="7055900" y="5212534"/>
            <a:ext cx="3631220" cy="389254"/>
          </a:xfrm>
          <a:prstGeom prst="rect">
            <a:avLst/>
          </a:prstGeom>
        </p:spPr>
        <p:txBody>
          <a:bodyPr anchor="t" rtlCol="false" tIns="0" lIns="0" bIns="0" rIns="0">
            <a:spAutoFit/>
          </a:bodyPr>
          <a:lstStyle/>
          <a:p>
            <a:pPr algn="ctr">
              <a:lnSpc>
                <a:spcPts val="3220"/>
              </a:lnSpc>
            </a:pPr>
            <a:r>
              <a:rPr lang="en-US" sz="2300">
                <a:solidFill>
                  <a:srgbClr val="000000"/>
                </a:solidFill>
                <a:latin typeface="Lexend Deca"/>
              </a:rPr>
              <a:t>Gaurav Gupta</a:t>
            </a:r>
          </a:p>
        </p:txBody>
      </p:sp>
      <p:sp>
        <p:nvSpPr>
          <p:cNvPr name="TextBox 33" id="33"/>
          <p:cNvSpPr txBox="true"/>
          <p:nvPr/>
        </p:nvSpPr>
        <p:spPr>
          <a:xfrm rot="0">
            <a:off x="9922781" y="5234044"/>
            <a:ext cx="4292424" cy="415289"/>
          </a:xfrm>
          <a:prstGeom prst="rect">
            <a:avLst/>
          </a:prstGeom>
        </p:spPr>
        <p:txBody>
          <a:bodyPr anchor="t" rtlCol="false" tIns="0" lIns="0" bIns="0" rIns="0">
            <a:spAutoFit/>
          </a:bodyPr>
          <a:lstStyle/>
          <a:p>
            <a:pPr algn="ctr">
              <a:lnSpc>
                <a:spcPts val="3360"/>
              </a:lnSpc>
            </a:pPr>
            <a:r>
              <a:rPr lang="en-US" sz="2400">
                <a:solidFill>
                  <a:srgbClr val="000000"/>
                </a:solidFill>
                <a:latin typeface="Lexend Deca"/>
              </a:rPr>
              <a:t>Gurmehar Singh</a:t>
            </a:r>
          </a:p>
        </p:txBody>
      </p:sp>
      <p:sp>
        <p:nvSpPr>
          <p:cNvPr name="TextBox 34" id="34"/>
          <p:cNvSpPr txBox="true"/>
          <p:nvPr/>
        </p:nvSpPr>
        <p:spPr>
          <a:xfrm rot="0">
            <a:off x="13495666" y="5261764"/>
            <a:ext cx="4292424" cy="422274"/>
          </a:xfrm>
          <a:prstGeom prst="rect">
            <a:avLst/>
          </a:prstGeom>
        </p:spPr>
        <p:txBody>
          <a:bodyPr anchor="t" rtlCol="false" tIns="0" lIns="0" bIns="0" rIns="0">
            <a:spAutoFit/>
          </a:bodyPr>
          <a:lstStyle/>
          <a:p>
            <a:pPr algn="ctr">
              <a:lnSpc>
                <a:spcPts val="3500"/>
              </a:lnSpc>
            </a:pPr>
            <a:r>
              <a:rPr lang="en-US" sz="2500">
                <a:solidFill>
                  <a:srgbClr val="000000"/>
                </a:solidFill>
                <a:latin typeface="Lexend Deca"/>
              </a:rPr>
              <a:t>Arnav Singh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696630" y="7923604"/>
            <a:ext cx="3117189" cy="2363396"/>
          </a:xfrm>
          <a:custGeom>
            <a:avLst/>
            <a:gdLst/>
            <a:ahLst/>
            <a:cxnLst/>
            <a:rect r="r" b="b" t="t" l="l"/>
            <a:pathLst>
              <a:path h="2363396" w="3117189">
                <a:moveTo>
                  <a:pt x="0" y="0"/>
                </a:moveTo>
                <a:lnTo>
                  <a:pt x="3117189" y="0"/>
                </a:lnTo>
                <a:lnTo>
                  <a:pt x="3117189" y="2363396"/>
                </a:lnTo>
                <a:lnTo>
                  <a:pt x="0" y="2363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208611" y="1461758"/>
            <a:ext cx="8751165"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Future scope</a:t>
            </a:r>
          </a:p>
        </p:txBody>
      </p:sp>
      <p:sp>
        <p:nvSpPr>
          <p:cNvPr name="TextBox 7" id="7"/>
          <p:cNvSpPr txBox="true"/>
          <p:nvPr/>
        </p:nvSpPr>
        <p:spPr>
          <a:xfrm rot="0">
            <a:off x="1208611" y="3746315"/>
            <a:ext cx="8183821" cy="4289611"/>
          </a:xfrm>
          <a:prstGeom prst="rect">
            <a:avLst/>
          </a:prstGeom>
        </p:spPr>
        <p:txBody>
          <a:bodyPr anchor="t" rtlCol="false" tIns="0" lIns="0" bIns="0" rIns="0">
            <a:spAutoFit/>
          </a:bodyPr>
          <a:lstStyle/>
          <a:p>
            <a:pPr>
              <a:lnSpc>
                <a:spcPts val="3136"/>
              </a:lnSpc>
            </a:pPr>
          </a:p>
          <a:p>
            <a:pPr>
              <a:lnSpc>
                <a:spcPts val="3136"/>
              </a:lnSpc>
            </a:pPr>
            <a:r>
              <a:rPr lang="en-US" sz="2323" spc="139">
                <a:solidFill>
                  <a:srgbClr val="000000"/>
                </a:solidFill>
                <a:latin typeface="Lexend Deca"/>
              </a:rPr>
              <a:t>Currently, we've built two detection models for dark patterns: one utilizing BERT and the other employing TF-IDF with Random Forest Classification. Future work involves refining their accuracy and exploring alternative combinations.</a:t>
            </a:r>
          </a:p>
          <a:p>
            <a:pPr>
              <a:lnSpc>
                <a:spcPts val="3136"/>
              </a:lnSpc>
            </a:pPr>
          </a:p>
          <a:p>
            <a:pPr marL="0" indent="0" lvl="0">
              <a:lnSpc>
                <a:spcPts val="3136"/>
              </a:lnSpc>
              <a:spcBef>
                <a:spcPct val="0"/>
              </a:spcBef>
            </a:pPr>
            <a:r>
              <a:rPr lang="en-US" sz="2323" spc="139">
                <a:solidFill>
                  <a:srgbClr val="000000"/>
                </a:solidFill>
                <a:latin typeface="Lexend Deca"/>
              </a:rPr>
              <a:t>Addressing image/UI-based dark pattern classification poses an ongoing challenge. Additionally, we aim to enhance our feedback mechanism for continuous model improvement.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DAF5wEM-4TY</dc:identifier>
  <dcterms:modified xsi:type="dcterms:W3CDTF">2011-08-01T06:04:30Z</dcterms:modified>
  <cp:revision>1</cp:revision>
  <dc:title>DPBH-Pattern Hunters</dc:title>
</cp:coreProperties>
</file>